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81" r:id="rId4"/>
    <p:sldId id="280" r:id="rId5"/>
    <p:sldId id="259" r:id="rId6"/>
    <p:sldId id="269" r:id="rId7"/>
    <p:sldId id="283" r:id="rId8"/>
    <p:sldId id="267" r:id="rId9"/>
    <p:sldId id="268" r:id="rId10"/>
    <p:sldId id="261" r:id="rId11"/>
    <p:sldId id="275" r:id="rId12"/>
    <p:sldId id="284" r:id="rId13"/>
    <p:sldId id="287" r:id="rId14"/>
    <p:sldId id="282" r:id="rId15"/>
    <p:sldId id="276" r:id="rId16"/>
    <p:sldId id="277" r:id="rId17"/>
    <p:sldId id="278" r:id="rId18"/>
    <p:sldId id="286" r:id="rId19"/>
    <p:sldId id="263" r:id="rId20"/>
    <p:sldId id="264" r:id="rId21"/>
    <p:sldId id="265" r:id="rId22"/>
    <p:sldId id="262" r:id="rId23"/>
    <p:sldId id="279" r:id="rId24"/>
    <p:sldId id="288" r:id="rId25"/>
    <p:sldId id="289" r:id="rId26"/>
  </p:sldIdLst>
  <p:sldSz cx="12192000" cy="6858000"/>
  <p:notesSz cx="6858000" cy="9144000"/>
  <p:embeddedFontLst>
    <p:embeddedFont>
      <p:font typeface="Corbel" panose="020B0503020204020204" pitchFamily="34" charset="0"/>
      <p:regular r:id="rId28"/>
      <p:bold r:id="rId29"/>
      <p:italic r:id="rId30"/>
      <p:boldItalic r:id="rId31"/>
    </p:embeddedFont>
    <p:embeddedFont>
      <p:font typeface="Georgia" panose="02040502050405020303" pitchFamily="18" charset="0"/>
      <p:regular r:id="rId32"/>
      <p:bold r:id="rId33"/>
      <p:italic r:id="rId34"/>
      <p:boldItalic r:id="rId35"/>
    </p:embeddedFont>
    <p:embeddedFont>
      <p:font typeface="Open Sans" panose="020B0604020202020204" charset="0"/>
      <p:regular r:id="rId36"/>
      <p:bold r:id="rId37"/>
      <p:italic r:id="rId38"/>
      <p:boldItalic r:id="rId39"/>
    </p:embeddedFont>
    <p:embeddedFont>
      <p:font typeface="Verdana" panose="020B0604030504040204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45" roundtripDataSignature="AMtx7mju6qosgjf1ACwwzu6LPVRVtUiV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77D603D-8FB4-4928-A05E-A21C72A36CC7}">
  <a:tblStyle styleId="{977D603D-8FB4-4928-A05E-A21C72A36C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17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e39548a2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7e39548a2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5661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e39548a2c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7e39548a2c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9279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ed126e7bf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ed126e7bf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ed126e7b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ed126e7b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ed126e7b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ed126e7bf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ed126e7b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ed126e7b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e39548a2c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e39548a2c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fd29ed7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6fd29ed7e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ed126e7b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ed126e7b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fd29ed7e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6fd29ed7e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e39548a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e39548a2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e39548a2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e39548a2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ed126e7b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ed126e7b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e39548a2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e39548a2c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0478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e39548a2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e39548a2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1187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761999"/>
            <a:ext cx="9141600" cy="533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9270263" y="761999"/>
            <a:ext cx="2925300" cy="5334000"/>
          </a:xfrm>
          <a:prstGeom prst="rect">
            <a:avLst/>
          </a:prstGeom>
          <a:solidFill>
            <a:srgbClr val="C8C8C8">
              <a:alpha val="49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1069848" y="1298448"/>
            <a:ext cx="7315200" cy="3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00"/>
              <a:buFont typeface="Corbel"/>
              <a:buNone/>
              <a:defRPr sz="5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  <a:defRPr sz="2200" cap="none">
                <a:solidFill>
                  <a:srgbClr val="D7F0F6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body" idx="1"/>
          </p:nvPr>
        </p:nvSpPr>
        <p:spPr>
          <a:xfrm rot="5400000">
            <a:off x="4966518" y="-233142"/>
            <a:ext cx="5120700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 rot="5400000">
            <a:off x="-685800" y="2057400"/>
            <a:ext cx="4953000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body" idx="1"/>
          </p:nvPr>
        </p:nvSpPr>
        <p:spPr>
          <a:xfrm rot="5400000">
            <a:off x="4965162" y="-228570"/>
            <a:ext cx="5120700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69268" y="864108"/>
            <a:ext cx="7315200" cy="51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867912" y="1298448"/>
            <a:ext cx="7315200" cy="3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900"/>
              <a:buFont typeface="Corbel"/>
              <a:buNone/>
              <a:defRPr sz="5900" b="0">
                <a:solidFill>
                  <a:srgbClr val="59595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  <a:defRPr sz="2200" cap="none">
                <a:solidFill>
                  <a:srgbClr val="595959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3867912" y="868680"/>
            <a:ext cx="3474600" cy="51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7818120" y="868680"/>
            <a:ext cx="3474600" cy="51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867912" y="1023586"/>
            <a:ext cx="3474600" cy="8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rgbClr val="595959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3867912" y="1930936"/>
            <a:ext cx="34746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7818463" y="1023586"/>
            <a:ext cx="3474600" cy="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rgbClr val="595959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7818463" y="1930936"/>
            <a:ext cx="34746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256032" y="1143000"/>
            <a:ext cx="2834700" cy="23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  <a:defRPr sz="32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3867912" y="868680"/>
            <a:ext cx="7315200" cy="51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2"/>
          </p:nvPr>
        </p:nvSpPr>
        <p:spPr>
          <a:xfrm>
            <a:off x="256032" y="3494176"/>
            <a:ext cx="2834700" cy="23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256032" y="1143000"/>
            <a:ext cx="2834700" cy="23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  <a:defRPr sz="32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>
            <a:spLocks noGrp="1"/>
          </p:cNvSpPr>
          <p:nvPr>
            <p:ph type="pic" idx="2"/>
          </p:nvPr>
        </p:nvSpPr>
        <p:spPr>
          <a:xfrm>
            <a:off x="3570644" y="767419"/>
            <a:ext cx="8115300" cy="5331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1"/>
          </p:nvPr>
        </p:nvSpPr>
        <p:spPr>
          <a:xfrm>
            <a:off x="256032" y="3493008"/>
            <a:ext cx="2834700" cy="23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ftr" idx="11"/>
          </p:nvPr>
        </p:nvSpPr>
        <p:spPr>
          <a:xfrm>
            <a:off x="3499101" y="6356350"/>
            <a:ext cx="59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/>
          <p:nvPr/>
        </p:nvSpPr>
        <p:spPr>
          <a:xfrm>
            <a:off x="1" y="758952"/>
            <a:ext cx="3443700" cy="533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  <a:defRPr sz="36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2"/>
          <p:cNvSpPr/>
          <p:nvPr/>
        </p:nvSpPr>
        <p:spPr>
          <a:xfrm>
            <a:off x="11815864" y="758952"/>
            <a:ext cx="384000" cy="5331000"/>
          </a:xfrm>
          <a:prstGeom prst="rect">
            <a:avLst/>
          </a:prstGeom>
          <a:solidFill>
            <a:srgbClr val="C8C8C8">
              <a:alpha val="49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body" idx="1"/>
          </p:nvPr>
        </p:nvSpPr>
        <p:spPr>
          <a:xfrm>
            <a:off x="3869268" y="864108"/>
            <a:ext cx="7315200" cy="51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sz="16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ivm.nl/en/node/14842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1069848" y="1298448"/>
            <a:ext cx="7315200" cy="3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00"/>
              <a:buFont typeface="Corbel"/>
              <a:buNone/>
            </a:pPr>
            <a:r>
              <a:rPr lang="en-US"/>
              <a:t>Pollution in Amsterdam</a:t>
            </a:r>
            <a:endParaRPr/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dirty="0"/>
              <a:t>A focus on </a:t>
            </a:r>
            <a:r>
              <a:rPr lang="en-US" dirty="0" err="1"/>
              <a:t>Einsteinweg</a:t>
            </a:r>
            <a:r>
              <a:rPr lang="en-US" dirty="0"/>
              <a:t> and </a:t>
            </a:r>
            <a:r>
              <a:rPr lang="en-US" dirty="0" err="1"/>
              <a:t>Vondelpark</a:t>
            </a:r>
            <a:endParaRPr dirty="0"/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 r="34584"/>
          <a:stretch/>
        </p:blipFill>
        <p:spPr>
          <a:xfrm>
            <a:off x="5994200" y="746000"/>
            <a:ext cx="6197800" cy="53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/>
          <p:nvPr/>
        </p:nvSpPr>
        <p:spPr>
          <a:xfrm>
            <a:off x="5994200" y="6215248"/>
            <a:ext cx="39233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Corbel"/>
                <a:ea typeface="Corbel"/>
                <a:cs typeface="Corbel"/>
                <a:sym typeface="Corbel"/>
              </a:rPr>
              <a:t>Team: Sreelatha Chunduri &amp; Eva </a:t>
            </a:r>
            <a:r>
              <a:rPr lang="en-US" dirty="0" err="1">
                <a:solidFill>
                  <a:schemeClr val="tx1"/>
                </a:solidFill>
                <a:latin typeface="Corbel"/>
                <a:ea typeface="Corbel"/>
                <a:cs typeface="Corbel"/>
                <a:sym typeface="Corbel"/>
              </a:rPr>
              <a:t>Donaque</a:t>
            </a:r>
            <a:endParaRPr lang="en-US" dirty="0">
              <a:solidFill>
                <a:schemeClr val="tx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Corbel"/>
                <a:ea typeface="Corbel"/>
                <a:cs typeface="Corbel"/>
                <a:sym typeface="Corbel"/>
              </a:rPr>
              <a:t>Date: Feb 29, 2020</a:t>
            </a:r>
            <a:endParaRPr dirty="0">
              <a:solidFill>
                <a:schemeClr val="tx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ed126e7bf_0_5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Approach &amp; Workflow</a:t>
            </a:r>
            <a:endParaRPr dirty="0"/>
          </a:p>
        </p:txBody>
      </p:sp>
      <p:sp>
        <p:nvSpPr>
          <p:cNvPr id="126" name="Google Shape;126;g7ed126e7bf_0_5"/>
          <p:cNvSpPr txBox="1">
            <a:spLocks noGrp="1"/>
          </p:cNvSpPr>
          <p:nvPr>
            <p:ph type="body" idx="1"/>
          </p:nvPr>
        </p:nvSpPr>
        <p:spPr>
          <a:xfrm>
            <a:off x="3869268" y="864108"/>
            <a:ext cx="7315200" cy="5120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14300" indent="0">
              <a:buNone/>
            </a:pPr>
            <a:r>
              <a:rPr lang="en-US" dirty="0">
                <a:highlight>
                  <a:srgbClr val="FFFFFF"/>
                </a:highlight>
              </a:rPr>
              <a:t>For our current study we chose to study the trend of 3 pollutants that includes NO2, PM2.5 and PM10 in Amsterdam.</a:t>
            </a:r>
          </a:p>
          <a:p>
            <a:pPr marL="114300" indent="0">
              <a:buNone/>
            </a:pPr>
            <a:endParaRPr lang="en-US" dirty="0">
              <a:highlight>
                <a:srgbClr val="FFFFFF"/>
              </a:highlight>
            </a:endParaRPr>
          </a:p>
          <a:p>
            <a:r>
              <a:rPr lang="en-US" b="1" dirty="0" err="1">
                <a:solidFill>
                  <a:schemeClr val="accent1"/>
                </a:solidFill>
                <a:highlight>
                  <a:srgbClr val="FFFFFF"/>
                </a:highlight>
              </a:rPr>
              <a:t>Einsteinweg</a:t>
            </a:r>
            <a:r>
              <a:rPr lang="en-US" b="1" dirty="0">
                <a:solidFill>
                  <a:schemeClr val="accent1"/>
                </a:solidFill>
                <a:highlight>
                  <a:srgbClr val="FFFFFF"/>
                </a:highlight>
              </a:rPr>
              <a:t> - A10 West</a:t>
            </a:r>
          </a:p>
          <a:p>
            <a:r>
              <a:rPr lang="en-US" b="1" dirty="0">
                <a:solidFill>
                  <a:schemeClr val="accent1"/>
                </a:solidFill>
                <a:highlight>
                  <a:srgbClr val="FFFFFF"/>
                </a:highlight>
              </a:rPr>
              <a:t>Van </a:t>
            </a:r>
            <a:r>
              <a:rPr lang="en-US" b="1" dirty="0" err="1">
                <a:solidFill>
                  <a:schemeClr val="accent1"/>
                </a:solidFill>
                <a:highlight>
                  <a:srgbClr val="FFFFFF"/>
                </a:highlight>
              </a:rPr>
              <a:t>Diemenstraat</a:t>
            </a:r>
            <a:endParaRPr lang="en-US" b="1" dirty="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r>
              <a:rPr lang="en-US" b="1" dirty="0" err="1">
                <a:solidFill>
                  <a:schemeClr val="accent1"/>
                </a:solidFill>
                <a:highlight>
                  <a:srgbClr val="FFFFFF"/>
                </a:highlight>
              </a:rPr>
              <a:t>Vondelpark</a:t>
            </a:r>
            <a:endParaRPr lang="en-US" b="1" dirty="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r>
              <a:rPr lang="en-US" b="1" dirty="0" err="1">
                <a:solidFill>
                  <a:schemeClr val="accent1"/>
                </a:solidFill>
                <a:highlight>
                  <a:srgbClr val="FFFFFF"/>
                </a:highlight>
              </a:rPr>
              <a:t>Stadhouderskade</a:t>
            </a:r>
            <a:endParaRPr lang="en-US" b="1" dirty="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marL="114300" indent="0">
              <a:buNone/>
            </a:pPr>
            <a:endParaRPr lang="en-US" dirty="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e39548a2c_0_38"/>
          <p:cNvSpPr txBox="1">
            <a:spLocks noGrp="1"/>
          </p:cNvSpPr>
          <p:nvPr>
            <p:ph type="title"/>
          </p:nvPr>
        </p:nvSpPr>
        <p:spPr>
          <a:xfrm>
            <a:off x="252926" y="1123825"/>
            <a:ext cx="3376500" cy="4601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Comparison between West (Vondelpark) and Nieuw West (Einsteinweg)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218" name="Google Shape;218;g7e39548a2c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1100" y="272725"/>
            <a:ext cx="8690899" cy="61388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0864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1FCAD-23FC-4079-834A-C91DAF16D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AFC74B-3335-4CE2-A883-79A015E44B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7435" y="742996"/>
            <a:ext cx="7315200" cy="5120700"/>
          </a:xfrm>
        </p:spPr>
        <p:txBody>
          <a:bodyPr/>
          <a:lstStyle/>
          <a:p>
            <a:r>
              <a:rPr lang="en-US" sz="5400" dirty="0"/>
              <a:t>Qualitative Analysis </a:t>
            </a:r>
          </a:p>
          <a:p>
            <a:endParaRPr lang="en-US" sz="5400" dirty="0"/>
          </a:p>
          <a:p>
            <a:r>
              <a:rPr lang="en-US" sz="5400" dirty="0"/>
              <a:t>Quantitative Analysis</a:t>
            </a:r>
          </a:p>
        </p:txBody>
      </p:sp>
    </p:spTree>
    <p:extLst>
      <p:ext uri="{BB962C8B-B14F-4D97-AF65-F5344CB8AC3E}">
        <p14:creationId xmlns:p14="http://schemas.microsoft.com/office/powerpoint/2010/main" val="329678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12B6-6DD7-4401-A3AF-3FA7991CC866}"/>
              </a:ext>
            </a:extLst>
          </p:cNvPr>
          <p:cNvSpPr txBox="1">
            <a:spLocks/>
          </p:cNvSpPr>
          <p:nvPr/>
        </p:nvSpPr>
        <p:spPr>
          <a:xfrm>
            <a:off x="2456567" y="2619577"/>
            <a:ext cx="7278866" cy="128024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000" dirty="0">
                <a:solidFill>
                  <a:schemeClr val="accent1"/>
                </a:solidFill>
                <a:latin typeface="Corbel" panose="020B0503020204020204" pitchFamily="34" charset="0"/>
              </a:rPr>
              <a:t>Qualitative Analysis</a:t>
            </a:r>
          </a:p>
        </p:txBody>
      </p:sp>
    </p:spTree>
    <p:extLst>
      <p:ext uri="{BB962C8B-B14F-4D97-AF65-F5344CB8AC3E}">
        <p14:creationId xmlns:p14="http://schemas.microsoft.com/office/powerpoint/2010/main" val="3281253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nfographic showing opportunities to promote active travel">
            <a:extLst>
              <a:ext uri="{FF2B5EF4-FFF2-40B4-BE49-F238E27FC236}">
                <a16:creationId xmlns:a16="http://schemas.microsoft.com/office/drawing/2014/main" id="{F2773DE1-4F9E-4373-B514-C4D2A10CF7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17"/>
          <a:stretch/>
        </p:blipFill>
        <p:spPr bwMode="auto">
          <a:xfrm>
            <a:off x="-1" y="0"/>
            <a:ext cx="12268705" cy="705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783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e39548a2c_0_52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4" name="Google Shape;224;g7e39548a2c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9050"/>
            <a:ext cx="11654240" cy="604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7e39548a2c_0_52"/>
          <p:cNvSpPr txBox="1"/>
          <p:nvPr/>
        </p:nvSpPr>
        <p:spPr>
          <a:xfrm>
            <a:off x="3633475" y="0"/>
            <a:ext cx="6994500" cy="8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Population in Amsterdam</a:t>
            </a:r>
            <a:endParaRPr sz="2400" b="1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orbel"/>
                <a:ea typeface="Corbel"/>
                <a:cs typeface="Corbel"/>
                <a:sym typeface="Corbel"/>
              </a:rPr>
              <a:t>11% growth in population from 2010 to 2018</a:t>
            </a:r>
            <a:endParaRPr sz="2400" b="1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693724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g7e39548a2c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1600" y="1457325"/>
            <a:ext cx="4333875" cy="36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7e39548a2c_0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6613" y="1757363"/>
            <a:ext cx="4286250" cy="33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7e39548a2c_0_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8" y="3628326"/>
            <a:ext cx="3439875" cy="226283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3" name="Google Shape;233;g7e39548a2c_0_43"/>
          <p:cNvGraphicFramePr/>
          <p:nvPr>
            <p:extLst>
              <p:ext uri="{D42A27DB-BD31-4B8C-83A1-F6EECF244321}">
                <p14:modId xmlns:p14="http://schemas.microsoft.com/office/powerpoint/2010/main" val="2812555438"/>
              </p:ext>
            </p:extLst>
          </p:nvPr>
        </p:nvGraphicFramePr>
        <p:xfrm>
          <a:off x="66613" y="1582827"/>
          <a:ext cx="3324540" cy="2045499"/>
        </p:xfrm>
        <a:graphic>
          <a:graphicData uri="http://schemas.openxmlformats.org/drawingml/2006/table">
            <a:tbl>
              <a:tblPr>
                <a:noFill/>
                <a:tableStyleId>{977D603D-8FB4-4928-A05E-A21C72A36CC7}</a:tableStyleId>
              </a:tblPr>
              <a:tblGrid>
                <a:gridCol w="19104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4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91425" marB="91425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cellId="233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lt1"/>
                          </a:solidFill>
                        </a:rPr>
                        <a:t>Cycle Path in Kms</a:t>
                      </a:r>
                      <a:endParaRPr sz="1800" b="1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91425" marB="91425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cellId="233:0:1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lt1"/>
                          </a:solidFill>
                        </a:rPr>
                        <a:t>Vondelpark</a:t>
                      </a:r>
                      <a:endParaRPr sz="1800" b="1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91425" marB="91425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cellId="233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lt1"/>
                          </a:solidFill>
                        </a:rPr>
                        <a:t>67</a:t>
                      </a:r>
                      <a:endParaRPr sz="1800" b="1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91425" marB="91425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cellId="233:1:1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 err="1">
                          <a:solidFill>
                            <a:schemeClr val="lt1"/>
                          </a:solidFill>
                        </a:rPr>
                        <a:t>Einsteinweg</a:t>
                      </a:r>
                      <a:r>
                        <a:rPr lang="en-US" sz="1800" b="1" dirty="0">
                          <a:solidFill>
                            <a:schemeClr val="lt1"/>
                          </a:solidFill>
                        </a:rPr>
                        <a:t> (</a:t>
                      </a:r>
                      <a:r>
                        <a:rPr lang="en-US" sz="1800" b="1" dirty="0" err="1">
                          <a:solidFill>
                            <a:schemeClr val="lt1"/>
                          </a:solidFill>
                        </a:rPr>
                        <a:t>Nieuw</a:t>
                      </a:r>
                      <a:r>
                        <a:rPr lang="en-US" sz="1800" b="1" dirty="0">
                          <a:solidFill>
                            <a:schemeClr val="lt1"/>
                          </a:solidFill>
                        </a:rPr>
                        <a:t>-West)</a:t>
                      </a:r>
                      <a:endParaRPr sz="1800" b="1" dirty="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91425" marB="91425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cellId="233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</a:rPr>
                        <a:t>190</a:t>
                      </a:r>
                      <a:endParaRPr sz="1800" b="1" dirty="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91425" marB="91425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cellId="233:2:1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4" name="Google Shape;234;g7e39548a2c_0_43"/>
          <p:cNvSpPr txBox="1"/>
          <p:nvPr/>
        </p:nvSpPr>
        <p:spPr>
          <a:xfrm>
            <a:off x="3348600" y="160425"/>
            <a:ext cx="8843400" cy="13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Bicycle Usage West and Nieuw-west</a:t>
            </a:r>
            <a:endParaRPr sz="2400" b="1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latin typeface="Corbel"/>
                <a:ea typeface="Corbel"/>
                <a:cs typeface="Corbel"/>
                <a:sym typeface="Corbel"/>
              </a:rPr>
              <a:t>People in the West use far more bikes than people in Nieuw West</a:t>
            </a:r>
            <a:endParaRPr sz="2400" b="1"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640707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e39548a2c_0_64"/>
          <p:cNvSpPr txBox="1"/>
          <p:nvPr/>
        </p:nvSpPr>
        <p:spPr>
          <a:xfrm>
            <a:off x="3348600" y="160425"/>
            <a:ext cx="8843400" cy="13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Greenery in West and Nieuw West</a:t>
            </a:r>
            <a:endParaRPr sz="2400" b="1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40" name="Google Shape;240;g7e39548a2c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0250" y="688476"/>
            <a:ext cx="7660100" cy="213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7e39548a2c_0_64"/>
          <p:cNvSpPr txBox="1"/>
          <p:nvPr/>
        </p:nvSpPr>
        <p:spPr>
          <a:xfrm>
            <a:off x="0" y="1118900"/>
            <a:ext cx="3188400" cy="45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b="1">
                <a:latin typeface="Corbel"/>
                <a:ea typeface="Corbel"/>
                <a:cs typeface="Corbel"/>
                <a:sym typeface="Corbel"/>
              </a:rPr>
              <a:t>Air pollution is a global threat to public health. Particulate matter (PM 2.5) plays a big  roll. </a:t>
            </a:r>
            <a:endParaRPr sz="2000" b="1"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b="1">
                <a:latin typeface="Corbel"/>
                <a:ea typeface="Corbel"/>
                <a:cs typeface="Corbel"/>
                <a:sym typeface="Corbel"/>
              </a:rPr>
              <a:t>Literature  study shows that a vegetation reduces the particulate matter concentration in the air as the different plant species collect the fine dust on their leaves.</a:t>
            </a:r>
            <a:endParaRPr sz="3600" b="1"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42" name="Google Shape;242;g7e39548a2c_0_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0125" y="3718400"/>
            <a:ext cx="5424325" cy="3045876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7e39548a2c_0_64"/>
          <p:cNvSpPr txBox="1"/>
          <p:nvPr/>
        </p:nvSpPr>
        <p:spPr>
          <a:xfrm>
            <a:off x="3930125" y="2870500"/>
            <a:ext cx="8843400" cy="13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latin typeface="Corbel"/>
                <a:ea typeface="Corbel"/>
                <a:cs typeface="Corbel"/>
                <a:sym typeface="Corbel"/>
              </a:rPr>
              <a:t>Vegetation Barrier along Einsteinweg is reducing PM 2.5</a:t>
            </a:r>
            <a:endParaRPr sz="2400" b="1"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4" name="Google Shape;244;g7e39548a2c_0_64"/>
          <p:cNvSpPr txBox="1"/>
          <p:nvPr/>
        </p:nvSpPr>
        <p:spPr>
          <a:xfrm>
            <a:off x="9484850" y="5404075"/>
            <a:ext cx="2326200" cy="13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orbel"/>
                <a:ea typeface="Corbel"/>
                <a:cs typeface="Corbel"/>
                <a:sym typeface="Corbel"/>
              </a:rPr>
              <a:t>Vondelpark is improving the air-quality in the area</a:t>
            </a:r>
            <a:endParaRPr sz="2400" b="1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944824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12B6-6DD7-4401-A3AF-3FA7991CC866}"/>
              </a:ext>
            </a:extLst>
          </p:cNvPr>
          <p:cNvSpPr txBox="1">
            <a:spLocks/>
          </p:cNvSpPr>
          <p:nvPr/>
        </p:nvSpPr>
        <p:spPr>
          <a:xfrm>
            <a:off x="2575661" y="2668022"/>
            <a:ext cx="9616339" cy="54146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000" dirty="0">
                <a:solidFill>
                  <a:schemeClr val="accent1"/>
                </a:solidFill>
                <a:latin typeface="Corbel" panose="020B0503020204020204" pitchFamily="34" charset="0"/>
              </a:rPr>
              <a:t>Quantitative Analysis</a:t>
            </a:r>
          </a:p>
        </p:txBody>
      </p:sp>
    </p:spTree>
    <p:extLst>
      <p:ext uri="{BB962C8B-B14F-4D97-AF65-F5344CB8AC3E}">
        <p14:creationId xmlns:p14="http://schemas.microsoft.com/office/powerpoint/2010/main" val="3898360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ed126e7bf_0_53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NO2 </a:t>
            </a:r>
            <a:br>
              <a:rPr lang="en-US" dirty="0"/>
            </a:br>
            <a:endParaRPr dirty="0"/>
          </a:p>
        </p:txBody>
      </p:sp>
      <p:pic>
        <p:nvPicPr>
          <p:cNvPr id="138" name="Google Shape;138;g7ed126e7bf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1436" y="4632970"/>
            <a:ext cx="5695950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7ed126e7bf_0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7125" y="462905"/>
            <a:ext cx="7569350" cy="28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16527E-16DB-43B0-AE57-089E414FA663}"/>
              </a:ext>
            </a:extLst>
          </p:cNvPr>
          <p:cNvSpPr txBox="1"/>
          <p:nvPr/>
        </p:nvSpPr>
        <p:spPr>
          <a:xfrm>
            <a:off x="5353176" y="170523"/>
            <a:ext cx="5201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Corbel" panose="020B0503020204020204" pitchFamily="34" charset="0"/>
              </a:rPr>
              <a:t>Pollutant Data for all the areas in NL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43007C-6580-42D7-B207-E4EBDA486A23}"/>
              </a:ext>
            </a:extLst>
          </p:cNvPr>
          <p:cNvSpPr txBox="1"/>
          <p:nvPr/>
        </p:nvSpPr>
        <p:spPr>
          <a:xfrm>
            <a:off x="5033237" y="4079186"/>
            <a:ext cx="5201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Corbel" panose="020B0503020204020204" pitchFamily="34" charset="0"/>
              </a:rPr>
              <a:t>Pollutant Data for neighborhoods in Amsterdam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fd29ed7e2_0_0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Facts</a:t>
            </a:r>
            <a:endParaRPr b="1" dirty="0"/>
          </a:p>
        </p:txBody>
      </p:sp>
      <p:sp>
        <p:nvSpPr>
          <p:cNvPr id="103" name="Google Shape;103;g6fd29ed7e2_0_0"/>
          <p:cNvSpPr txBox="1">
            <a:spLocks noGrp="1"/>
          </p:cNvSpPr>
          <p:nvPr>
            <p:ph type="body" idx="1"/>
          </p:nvPr>
        </p:nvSpPr>
        <p:spPr>
          <a:xfrm>
            <a:off x="3690939" y="448399"/>
            <a:ext cx="7567800" cy="4901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Elevated concentrations of air pollutants, such nitrogen dioxide (NO2) and particulate matter (PM10 and PM2.5) have adverse effects on human health. </a:t>
            </a:r>
            <a:endParaRPr sz="2400" b="1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40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chemeClr val="accent4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To improve the air quality various policy measures have been taken in Europe since the 1970s. </a:t>
            </a:r>
            <a:endParaRPr sz="1400" b="1" dirty="0">
              <a:solidFill>
                <a:schemeClr val="accent4"/>
              </a:solidFill>
            </a:endParaRPr>
          </a:p>
        </p:txBody>
      </p:sp>
      <p:sp>
        <p:nvSpPr>
          <p:cNvPr id="104" name="Google Shape;104;g6fd29ed7e2_0_0"/>
          <p:cNvSpPr txBox="1"/>
          <p:nvPr/>
        </p:nvSpPr>
        <p:spPr>
          <a:xfrm>
            <a:off x="9992864" y="6270600"/>
            <a:ext cx="79974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rPr>
              <a:t>Soure</a:t>
            </a:r>
            <a:r>
              <a:rPr lang="en-US" sz="800" dirty="0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rPr>
              <a:t>: </a:t>
            </a:r>
            <a:r>
              <a:rPr lang="en-US" sz="800" u="sng" dirty="0">
                <a:solidFill>
                  <a:schemeClr val="accent3"/>
                </a:solidFill>
                <a:hlinkClick r:id="rId3"/>
              </a:rPr>
              <a:t>https://www.rivm.nl/en/node/148421</a:t>
            </a:r>
            <a:endParaRPr sz="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ed126e7bf_0_46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PM2.5</a:t>
            </a:r>
            <a:endParaRPr/>
          </a:p>
        </p:txBody>
      </p:sp>
      <p:pic>
        <p:nvPicPr>
          <p:cNvPr id="145" name="Google Shape;145;g7ed126e7bf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1830" y="4690746"/>
            <a:ext cx="4185179" cy="1996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7ed126e7bf_0_46"/>
          <p:cNvPicPr preferRelativeResize="0"/>
          <p:nvPr/>
        </p:nvPicPr>
        <p:blipFill rotWithShape="1">
          <a:blip r:embed="rId4">
            <a:alphaModFix/>
          </a:blip>
          <a:srcRect b="28377"/>
          <a:stretch/>
        </p:blipFill>
        <p:spPr>
          <a:xfrm>
            <a:off x="3899826" y="539855"/>
            <a:ext cx="6955500" cy="299594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C23C6D-E9F9-4F17-B525-86E18B01DCF8}"/>
              </a:ext>
            </a:extLst>
          </p:cNvPr>
          <p:cNvSpPr txBox="1"/>
          <p:nvPr/>
        </p:nvSpPr>
        <p:spPr>
          <a:xfrm>
            <a:off x="5504567" y="177544"/>
            <a:ext cx="5201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Corbel" panose="020B0503020204020204" pitchFamily="34" charset="0"/>
              </a:rPr>
              <a:t>Pollutant Data for all the areas in NL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BDBBAC-13FC-4896-B239-C8EAFCB3A624}"/>
              </a:ext>
            </a:extLst>
          </p:cNvPr>
          <p:cNvSpPr txBox="1"/>
          <p:nvPr/>
        </p:nvSpPr>
        <p:spPr>
          <a:xfrm>
            <a:off x="5033237" y="4079186"/>
            <a:ext cx="5201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Corbel" panose="020B0503020204020204" pitchFamily="34" charset="0"/>
              </a:rPr>
              <a:t>Pollutant Data for neighborhoods in Amsterdam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ed126e7bf_0_39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PM10 </a:t>
            </a:r>
            <a:endParaRPr/>
          </a:p>
        </p:txBody>
      </p:sp>
      <p:pic>
        <p:nvPicPr>
          <p:cNvPr id="152" name="Google Shape;152;g7ed126e7bf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2816" y="4843874"/>
            <a:ext cx="5762625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7ed126e7bf_0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5844" y="780225"/>
            <a:ext cx="7829550" cy="31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B6344F-C86C-4DAE-BE6F-FE9027DEFBA0}"/>
              </a:ext>
            </a:extLst>
          </p:cNvPr>
          <p:cNvSpPr txBox="1"/>
          <p:nvPr/>
        </p:nvSpPr>
        <p:spPr>
          <a:xfrm>
            <a:off x="5313656" y="355522"/>
            <a:ext cx="5201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Corbel" panose="020B0503020204020204" pitchFamily="34" charset="0"/>
              </a:rPr>
              <a:t>Pollutant Data for all the areas in NL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A46DD2-FA9D-4925-BB2C-B4B3A5AFE016}"/>
              </a:ext>
            </a:extLst>
          </p:cNvPr>
          <p:cNvSpPr txBox="1"/>
          <p:nvPr/>
        </p:nvSpPr>
        <p:spPr>
          <a:xfrm>
            <a:off x="5033235" y="4363800"/>
            <a:ext cx="5201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Corbel" panose="020B0503020204020204" pitchFamily="34" charset="0"/>
              </a:rPr>
              <a:t>Pollutant Data for neighborhoods in Amsterdam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ed126e7bf_0_63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Vehicles Data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227F33-456A-435D-B611-B0E4ABD3C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101" y="722979"/>
            <a:ext cx="7679449" cy="5412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8D726A-9193-46B8-9181-9C8468A4FDD7}"/>
              </a:ext>
            </a:extLst>
          </p:cNvPr>
          <p:cNvSpPr txBox="1"/>
          <p:nvPr/>
        </p:nvSpPr>
        <p:spPr>
          <a:xfrm>
            <a:off x="5504567" y="177544"/>
            <a:ext cx="5201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Corbel" panose="020B0503020204020204" pitchFamily="34" charset="0"/>
              </a:rPr>
              <a:t>Total Number of Vehicles in Amsterdam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3FBFD4-20A0-4C03-A789-2D3C2B1C5AE1}"/>
              </a:ext>
            </a:extLst>
          </p:cNvPr>
          <p:cNvSpPr txBox="1"/>
          <p:nvPr/>
        </p:nvSpPr>
        <p:spPr>
          <a:xfrm>
            <a:off x="4487223" y="6311123"/>
            <a:ext cx="6721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Corbel" panose="020B0503020204020204" pitchFamily="34" charset="0"/>
              </a:rPr>
              <a:t>Number of Vehicles have increased from 2000 through 2019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e39548a2c_0_73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Analysis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348149-2B92-44C7-BF1A-BF0CB8513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113" y="52144"/>
            <a:ext cx="4741557" cy="33546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E940DC-4ACE-4C0C-ADB7-0C91009EA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1113" y="3459926"/>
            <a:ext cx="4741558" cy="334593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13082-70C7-42CB-9AE0-9B0F8BF55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Questions, Hypothesis &amp; Findings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8209A-F438-4641-898A-6EA9A77CB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05439" y="64765"/>
            <a:ext cx="7594038" cy="6151338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Findings</a:t>
            </a:r>
          </a:p>
          <a:p>
            <a:pPr marL="11430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r>
              <a:rPr lang="en-US" dirty="0"/>
              <a:t>Traffic (all types of vehicles including bicycles) emissions are directly proportional to the air quality; and increase in hybrid cars and associated policies have reduced the pollution. – </a:t>
            </a:r>
            <a:r>
              <a:rPr lang="en-US" b="1" dirty="0">
                <a:solidFill>
                  <a:schemeClr val="accent6"/>
                </a:solidFill>
              </a:rPr>
              <a:t>Proved to be False</a:t>
            </a:r>
          </a:p>
          <a:p>
            <a:endParaRPr lang="en-US" b="1" dirty="0">
              <a:solidFill>
                <a:schemeClr val="accent6"/>
              </a:solidFill>
            </a:endParaRPr>
          </a:p>
          <a:p>
            <a:r>
              <a:rPr lang="en-US" dirty="0"/>
              <a:t>The increase in green spaces helps in the improvement in the air quality of the neighborhoods. - . – </a:t>
            </a:r>
            <a:r>
              <a:rPr lang="en-US" b="1" dirty="0">
                <a:solidFill>
                  <a:schemeClr val="accent6"/>
                </a:solidFill>
              </a:rPr>
              <a:t>Proved to be True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Graphic 12" descr="Research">
            <a:extLst>
              <a:ext uri="{FF2B5EF4-FFF2-40B4-BE49-F238E27FC236}">
                <a16:creationId xmlns:a16="http://schemas.microsoft.com/office/drawing/2014/main" id="{1D2BD587-AE37-4BD5-9015-65622C66F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06346" y="272603"/>
            <a:ext cx="1339131" cy="13391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A65006-0FD0-41F9-9D2E-BCACA96AD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499332"/>
            <a:ext cx="2692556" cy="213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625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35B59-18EF-456C-B107-43E53928C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Learnings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542770-C783-483B-BD33-3554BB68B7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Hard to find data and hard to find correlation between completely different data types</a:t>
            </a:r>
          </a:p>
          <a:p>
            <a:endParaRPr lang="en-US" dirty="0"/>
          </a:p>
          <a:p>
            <a:r>
              <a:rPr lang="en-US" dirty="0"/>
              <a:t>Hard to find relationship between qualitative and quantitative data</a:t>
            </a:r>
          </a:p>
          <a:p>
            <a:endParaRPr lang="en-US" dirty="0"/>
          </a:p>
          <a:p>
            <a:r>
              <a:rPr lang="en-US" dirty="0"/>
              <a:t>Analyzing data from the data frames is not intuitive</a:t>
            </a:r>
          </a:p>
        </p:txBody>
      </p:sp>
    </p:spTree>
    <p:extLst>
      <p:ext uri="{BB962C8B-B14F-4D97-AF65-F5344CB8AC3E}">
        <p14:creationId xmlns:p14="http://schemas.microsoft.com/office/powerpoint/2010/main" val="868750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1E30-6876-4878-9A36-A4ED36E56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1A92C-F63E-41A4-9185-7F06893FF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Infographic on health effects of air pollution">
            <a:extLst>
              <a:ext uri="{FF2B5EF4-FFF2-40B4-BE49-F238E27FC236}">
                <a16:creationId xmlns:a16="http://schemas.microsoft.com/office/drawing/2014/main" id="{C6AB8778-8912-437E-BF63-CC4AC3DE8E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0"/>
          <a:stretch/>
        </p:blipFill>
        <p:spPr bwMode="auto">
          <a:xfrm>
            <a:off x="0" y="0"/>
            <a:ext cx="12192000" cy="705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613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7B8CE-82E8-46BC-93BE-315749391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nfographic on sources of air pollution">
            <a:extLst>
              <a:ext uri="{FF2B5EF4-FFF2-40B4-BE49-F238E27FC236}">
                <a16:creationId xmlns:a16="http://schemas.microsoft.com/office/drawing/2014/main" id="{88CA605E-2724-4426-A4BD-012FAD2BCC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6"/>
          <a:stretch/>
        </p:blipFill>
        <p:spPr bwMode="auto">
          <a:xfrm>
            <a:off x="0" y="0"/>
            <a:ext cx="12192000" cy="703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1920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7ed126e7bf_0_23"/>
          <p:cNvPicPr preferRelativeResize="0"/>
          <p:nvPr/>
        </p:nvPicPr>
        <p:blipFill rotWithShape="1">
          <a:blip r:embed="rId3">
            <a:alphaModFix/>
          </a:blip>
          <a:srcRect l="17301" t="5170" r="28476" b="3153"/>
          <a:stretch/>
        </p:blipFill>
        <p:spPr>
          <a:xfrm>
            <a:off x="967625" y="1146175"/>
            <a:ext cx="2630649" cy="4447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7ed126e7bf_0_23"/>
          <p:cNvSpPr txBox="1">
            <a:spLocks noGrp="1"/>
          </p:cNvSpPr>
          <p:nvPr>
            <p:ph type="body" idx="4294967295"/>
          </p:nvPr>
        </p:nvSpPr>
        <p:spPr>
          <a:xfrm>
            <a:off x="932500" y="3543750"/>
            <a:ext cx="2700900" cy="837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2222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Amsterdam residents suffer same health detriments by breathing the polluted air from the city than from passively smoking 6.4 cigarettes</a:t>
            </a:r>
            <a:endParaRPr sz="1400"/>
          </a:p>
        </p:txBody>
      </p:sp>
      <p:pic>
        <p:nvPicPr>
          <p:cNvPr id="111" name="Google Shape;111;g7ed126e7bf_0_23"/>
          <p:cNvPicPr preferRelativeResize="0"/>
          <p:nvPr/>
        </p:nvPicPr>
        <p:blipFill rotWithShape="1">
          <a:blip r:embed="rId4">
            <a:alphaModFix/>
          </a:blip>
          <a:srcRect l="15816" r="20816"/>
          <a:stretch/>
        </p:blipFill>
        <p:spPr>
          <a:xfrm>
            <a:off x="3929250" y="1327825"/>
            <a:ext cx="3604336" cy="426617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7ed126e7bf_0_23"/>
          <p:cNvSpPr txBox="1"/>
          <p:nvPr/>
        </p:nvSpPr>
        <p:spPr>
          <a:xfrm>
            <a:off x="4337600" y="3391350"/>
            <a:ext cx="27876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Randstad residents are three times more likely to get cardiovascular diseases or serious lung diseases from pollution than people living in Drenthe, Groningen or the islands.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13" name="Google Shape;113;g7ed126e7bf_0_23"/>
          <p:cNvPicPr preferRelativeResize="0"/>
          <p:nvPr/>
        </p:nvPicPr>
        <p:blipFill rotWithShape="1">
          <a:blip r:embed="rId5">
            <a:alphaModFix/>
          </a:blip>
          <a:srcRect l="25798" r="24588"/>
          <a:stretch/>
        </p:blipFill>
        <p:spPr>
          <a:xfrm>
            <a:off x="7828825" y="1327825"/>
            <a:ext cx="3690749" cy="426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7ed126e7bf_0_23"/>
          <p:cNvSpPr txBox="1"/>
          <p:nvPr/>
        </p:nvSpPr>
        <p:spPr>
          <a:xfrm>
            <a:off x="8280400" y="3622275"/>
            <a:ext cx="2787600" cy="12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“Amsterdam residents live a year less on average due to dirty air”. says transport chief Sharon Dijksma (2019)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685278-D6A0-401A-B69D-6070ED3F0C05}"/>
              </a:ext>
            </a:extLst>
          </p:cNvPr>
          <p:cNvSpPr/>
          <p:nvPr/>
        </p:nvSpPr>
        <p:spPr>
          <a:xfrm>
            <a:off x="629785" y="6015809"/>
            <a:ext cx="123534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A 6-year increase in life expectance is attributed to the avoided air pollution in the Netherlands!</a:t>
            </a:r>
            <a:endParaRPr lang="en-US" sz="18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g6fd29ed7e2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2150" y="1048850"/>
            <a:ext cx="7267575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6fd29ed7e2_0_5"/>
          <p:cNvSpPr txBox="1"/>
          <p:nvPr/>
        </p:nvSpPr>
        <p:spPr>
          <a:xfrm>
            <a:off x="3772146" y="3065737"/>
            <a:ext cx="7563992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“Amsterdam residents live a year less on average due to dirty air”</a:t>
            </a:r>
            <a:r>
              <a:rPr lang="en-US" sz="1800" b="1" i="1" dirty="0">
                <a:solidFill>
                  <a:schemeClr val="accent1"/>
                </a:solidFill>
                <a:highlight>
                  <a:srgbClr val="FFFFFF"/>
                </a:highlight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accent1"/>
                </a:solidFill>
                <a:highlight>
                  <a:srgbClr val="FFFFFF"/>
                </a:highlight>
              </a:rPr>
              <a:t>- Transport chief Sharon </a:t>
            </a:r>
            <a:r>
              <a:rPr lang="en-US" sz="1800" i="1" dirty="0" err="1">
                <a:solidFill>
                  <a:schemeClr val="accent1"/>
                </a:solidFill>
                <a:highlight>
                  <a:srgbClr val="FFFFFF"/>
                </a:highlight>
              </a:rPr>
              <a:t>Dijksma</a:t>
            </a:r>
            <a:r>
              <a:rPr lang="en-US" sz="1800" i="1" dirty="0">
                <a:solidFill>
                  <a:schemeClr val="accent1"/>
                </a:solidFill>
                <a:highlight>
                  <a:srgbClr val="FFFFFF"/>
                </a:highlight>
              </a:rPr>
              <a:t> (2019)</a:t>
            </a:r>
            <a:endParaRPr sz="2000" i="1" dirty="0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0" name="Google Shape;180;g6fd29ed7e2_0_5"/>
          <p:cNvSpPr txBox="1"/>
          <p:nvPr/>
        </p:nvSpPr>
        <p:spPr>
          <a:xfrm>
            <a:off x="4153650" y="5094950"/>
            <a:ext cx="3346800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1" name="Google Shape;181;g6fd29ed7e2_0_5"/>
          <p:cNvSpPr txBox="1"/>
          <p:nvPr/>
        </p:nvSpPr>
        <p:spPr>
          <a:xfrm>
            <a:off x="3601693" y="4070790"/>
            <a:ext cx="8108487" cy="21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Corbel"/>
                <a:ea typeface="Corbel"/>
                <a:cs typeface="Corbel"/>
                <a:sym typeface="Corbel"/>
              </a:rPr>
              <a:t>Plans:</a:t>
            </a:r>
            <a:endParaRPr sz="1600" b="1" dirty="0">
              <a:latin typeface="Corbel"/>
              <a:ea typeface="Corbel"/>
              <a:cs typeface="Corbel"/>
              <a:sym typeface="Corbe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rbel"/>
              <a:buChar char="-"/>
            </a:pPr>
            <a:r>
              <a:rPr lang="en-US" sz="1600" b="1" dirty="0">
                <a:latin typeface="Corbel"/>
                <a:ea typeface="Corbel"/>
                <a:cs typeface="Corbel"/>
                <a:sym typeface="Corbel"/>
              </a:rPr>
              <a:t>November 2020: Diesel-powered cars predating 2005 are not allowed in the A10 ring area.</a:t>
            </a:r>
            <a:endParaRPr sz="1600" b="1" dirty="0">
              <a:latin typeface="Corbel"/>
              <a:ea typeface="Corbel"/>
              <a:cs typeface="Corbel"/>
              <a:sym typeface="Corbel"/>
            </a:endParaRPr>
          </a:p>
          <a:p>
            <a:pPr marL="457200" indent="-317500">
              <a:buSzPts val="1400"/>
              <a:buFont typeface="Corbel"/>
              <a:buChar char="-"/>
            </a:pPr>
            <a:r>
              <a:rPr lang="en-US" sz="1600" b="1" dirty="0">
                <a:latin typeface="Corbel"/>
                <a:ea typeface="Corbel"/>
                <a:cs typeface="Corbel"/>
                <a:sym typeface="Corbel"/>
              </a:rPr>
              <a:t>January 2021: Metro will be open 24h during the weekends/public holidays and public transport will be free for kids under 12 years during the weekends/public holidays.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rbel"/>
              <a:buChar char="-"/>
            </a:pPr>
            <a:r>
              <a:rPr lang="en-US" sz="1600" b="1" dirty="0">
                <a:latin typeface="Corbel"/>
                <a:ea typeface="Corbel"/>
                <a:cs typeface="Corbel"/>
                <a:sym typeface="Corbel"/>
              </a:rPr>
              <a:t>January 2022: Buses and coaches allowed in if they have </a:t>
            </a:r>
            <a:endParaRPr sz="1600" b="1" dirty="0">
              <a:latin typeface="Corbel"/>
              <a:ea typeface="Corbel"/>
              <a:cs typeface="Corbel"/>
              <a:sym typeface="Corbe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rbel"/>
              <a:buChar char="-"/>
            </a:pPr>
            <a:r>
              <a:rPr lang="en-US" sz="1600" b="1" dirty="0">
                <a:latin typeface="Corbel"/>
                <a:ea typeface="Corbel"/>
                <a:cs typeface="Corbel"/>
                <a:sym typeface="Corbel"/>
              </a:rPr>
              <a:t>January 2025: Amsterdam will need 16,000 to 25,000 car charging stations. Currently in 2020 there are approx. 3,000 charging stations.</a:t>
            </a:r>
          </a:p>
          <a:p>
            <a:pPr marL="457200" indent="-317500">
              <a:buSzPts val="1400"/>
              <a:buFont typeface="Corbel"/>
              <a:buChar char="-"/>
            </a:pPr>
            <a:r>
              <a:rPr lang="en-US" sz="1600" b="1" dirty="0">
                <a:latin typeface="Corbel"/>
                <a:ea typeface="Corbel"/>
                <a:cs typeface="Corbel"/>
                <a:sym typeface="Corbel"/>
              </a:rPr>
              <a:t>January 2030: Ban on all gas-and-diesel powered cars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rbel"/>
              <a:buChar char="-"/>
            </a:pPr>
            <a:endParaRPr sz="1600" b="1" dirty="0">
              <a:latin typeface="Corbel"/>
              <a:ea typeface="Corbel"/>
              <a:cs typeface="Corbel"/>
              <a:sym typeface="Corbe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rbel"/>
              <a:buChar char="-"/>
            </a:pPr>
            <a:endParaRPr sz="1600" b="1" dirty="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" name="Google Shape;131;g7ed126e7bf_0_63">
            <a:extLst>
              <a:ext uri="{FF2B5EF4-FFF2-40B4-BE49-F238E27FC236}">
                <a16:creationId xmlns:a16="http://schemas.microsoft.com/office/drawing/2014/main" id="{E7E68435-E8FE-4EC3-988A-EAB42B2334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Policies that affect Amsterdam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13082-70C7-42CB-9AE0-9B0F8BF55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 &amp; Hypothesis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8209A-F438-4641-898A-6EA9A77CB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2720" y="546188"/>
            <a:ext cx="7594038" cy="6151338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Q1</a:t>
            </a:r>
            <a:r>
              <a:rPr lang="en-US" dirty="0"/>
              <a:t>. Is there a decrease in pollution from 2012 through 2019 because of new policies? </a:t>
            </a:r>
          </a:p>
          <a:p>
            <a:r>
              <a:rPr lang="en-US" b="1" dirty="0">
                <a:solidFill>
                  <a:schemeClr val="accent1"/>
                </a:solidFill>
              </a:rPr>
              <a:t>Q2. </a:t>
            </a:r>
            <a:r>
              <a:rPr lang="en-US" dirty="0"/>
              <a:t>Is one </a:t>
            </a:r>
            <a:r>
              <a:rPr lang="en-US" dirty="0" err="1"/>
              <a:t>neighbourhood's</a:t>
            </a:r>
            <a:r>
              <a:rPr lang="en-US" dirty="0"/>
              <a:t> pollution level better than the other </a:t>
            </a:r>
            <a:r>
              <a:rPr lang="en-US" dirty="0" err="1"/>
              <a:t>neighbourhood</a:t>
            </a:r>
            <a:r>
              <a:rPr lang="en-US" dirty="0"/>
              <a:t>? If yes, what are the reasons?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Hypothesis</a:t>
            </a:r>
          </a:p>
          <a:p>
            <a:r>
              <a:rPr lang="en-US" dirty="0"/>
              <a:t>Traffic (all types of vehicles including bicycles) emissions are directly proportional to the air quality; and increase in hybrid cars and associated policies have reduced the pollution.</a:t>
            </a:r>
          </a:p>
          <a:p>
            <a:r>
              <a:rPr lang="en-US" dirty="0"/>
              <a:t>The increase in green spaces helps in the improvement in the air quality of the neighborhoods.</a:t>
            </a:r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9" name="Graphic 8" descr="Head with gears">
            <a:extLst>
              <a:ext uri="{FF2B5EF4-FFF2-40B4-BE49-F238E27FC236}">
                <a16:creationId xmlns:a16="http://schemas.microsoft.com/office/drawing/2014/main" id="{ABB9ED51-B9FA-4982-8D92-9A513AC38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320" y="4115391"/>
            <a:ext cx="914400" cy="914400"/>
          </a:xfrm>
          <a:prstGeom prst="rect">
            <a:avLst/>
          </a:prstGeom>
        </p:spPr>
      </p:pic>
      <p:pic>
        <p:nvPicPr>
          <p:cNvPr id="11" name="Graphic 10" descr="Bullseye">
            <a:extLst>
              <a:ext uri="{FF2B5EF4-FFF2-40B4-BE49-F238E27FC236}">
                <a16:creationId xmlns:a16="http://schemas.microsoft.com/office/drawing/2014/main" id="{DBA5E5A2-4BF2-4282-98CE-4530175D28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9236" y="10318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28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e39548a2c_0_0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Emissions in Amsterdam</a:t>
            </a:r>
            <a:endParaRPr dirty="0"/>
          </a:p>
        </p:txBody>
      </p:sp>
      <p:pic>
        <p:nvPicPr>
          <p:cNvPr id="167" name="Google Shape;167;g7e39548a2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2175" y="246338"/>
            <a:ext cx="8669824" cy="635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e39548a2c_0_6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" name="Google Shape;173;g7e39548a2c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100"/>
            <a:ext cx="12192000" cy="688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716</Words>
  <Application>Microsoft Office PowerPoint</Application>
  <PresentationFormat>Widescreen</PresentationFormat>
  <Paragraphs>90</Paragraphs>
  <Slides>25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Noto Sans Symbols</vt:lpstr>
      <vt:lpstr>Georgia</vt:lpstr>
      <vt:lpstr>Verdana</vt:lpstr>
      <vt:lpstr>Corbel</vt:lpstr>
      <vt:lpstr>Open Sans</vt:lpstr>
      <vt:lpstr>Arial</vt:lpstr>
      <vt:lpstr>Frame</vt:lpstr>
      <vt:lpstr>Pollution in Amsterdam</vt:lpstr>
      <vt:lpstr>Facts</vt:lpstr>
      <vt:lpstr>PowerPoint Presentation</vt:lpstr>
      <vt:lpstr>PowerPoint Presentation</vt:lpstr>
      <vt:lpstr>PowerPoint Presentation</vt:lpstr>
      <vt:lpstr>Policies that affect Amsterdam</vt:lpstr>
      <vt:lpstr>Research Questions &amp; Hypothesis</vt:lpstr>
      <vt:lpstr>Emissions in Amsterdam</vt:lpstr>
      <vt:lpstr>PowerPoint Presentation</vt:lpstr>
      <vt:lpstr>Approach &amp; Workflow</vt:lpstr>
      <vt:lpstr>Comparison between West (Vondelpark) and Nieuw West (Einsteinweg)  </vt:lpstr>
      <vt:lpstr>Analysis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NO2  </vt:lpstr>
      <vt:lpstr>PM2.5</vt:lpstr>
      <vt:lpstr>PM10 </vt:lpstr>
      <vt:lpstr>Vehicles Data</vt:lpstr>
      <vt:lpstr>Analysis</vt:lpstr>
      <vt:lpstr>Research Questions, Hypothesis &amp; Findings</vt:lpstr>
      <vt:lpstr>Key Learnings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Pollution in Amsterdam</dc:title>
  <dc:creator>sreelatha chunduri</dc:creator>
  <cp:lastModifiedBy>sreelatha chunduri</cp:lastModifiedBy>
  <cp:revision>13</cp:revision>
  <dcterms:created xsi:type="dcterms:W3CDTF">2020-02-22T10:39:27Z</dcterms:created>
  <dcterms:modified xsi:type="dcterms:W3CDTF">2020-02-29T13:01:16Z</dcterms:modified>
</cp:coreProperties>
</file>